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9" r:id="rId5"/>
    <p:sldId id="259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719"/>
  </p:normalViewPr>
  <p:slideViewPr>
    <p:cSldViewPr snapToGrid="0" showGuides="1">
      <p:cViewPr>
        <p:scale>
          <a:sx n="130" d="100"/>
          <a:sy n="130" d="100"/>
        </p:scale>
        <p:origin x="1608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1898-47AB-063B-7A8B-790564455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96A067-564E-AB49-2A14-F4CA112DF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2DAA1-2A30-4232-4A52-42F34F722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4C43-37F3-834F-A988-6A32B252179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9B50B-8821-3B49-582C-F86FFE35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053D7-5AA0-796E-8C9D-7D01A9EF6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5C821-FD3C-174B-A5E6-8B22C438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71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52138-579F-F8FD-9883-D935D1E0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8BA5A-B43A-771F-C2CF-CA6F02C54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1177C-D165-E849-CACF-34188FB7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4C43-37F3-834F-A988-6A32B252179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EAE17-58A7-5D54-2F62-E483ED5B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F601A-93C1-C542-57FC-B7918180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5C821-FD3C-174B-A5E6-8B22C438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3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09C92C-45C9-0E00-2EE1-51B2E1B884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FB42B8-110C-5799-DE51-728E82002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274BC-8F11-27E0-D39F-51D98F60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4C43-37F3-834F-A988-6A32B252179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3DB13-E801-1F61-DEE4-3225D3CD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E4646-5600-D102-FDE4-DA879562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5C821-FD3C-174B-A5E6-8B22C438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FD25A-2B18-C3CC-442C-CD565BAE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0FDFD-784D-D8AE-3A4C-1895A2278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3ABA8-0C48-D133-B604-D416A119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4C43-37F3-834F-A988-6A32B252179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4D6D1-0362-C93C-B774-3F4CF55D0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3662C-78F7-228F-BE6B-0D32132A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5C821-FD3C-174B-A5E6-8B22C438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3E4D-1FCF-175C-1276-16DF6F19A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06A83-10A8-AD13-43AA-74C5DF432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D9179-2450-1777-46CF-89CF3267E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4C43-37F3-834F-A988-6A32B252179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8AD37-3408-6FC4-15DE-87C58DA42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70DAB-5E9E-23CA-016A-0371BF20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5C821-FD3C-174B-A5E6-8B22C438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83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A8218-BBE2-8B7C-3FD3-B8FED60EC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CD156-1F45-D8C4-C201-489115D2E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729D6-47F0-62C0-577F-ACA1588B3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266CD-5A9F-0D20-3A72-A87734F8D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4C43-37F3-834F-A988-6A32B252179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94337-620A-DADA-445D-39DA794D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202D8-75EA-A3EC-FB60-390D5CAF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5C821-FD3C-174B-A5E6-8B22C438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8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C97E-C4EC-052C-1EE6-27BD72098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0992D-C9CF-1F1D-53A6-0EBD8FB91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25947-CF6E-0BA9-0084-0566D3789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A85AE-581F-0CB2-EE26-816EF18C3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48D6B-F936-AAF5-8BE8-6FCB8A251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88A421-3159-803A-ADC6-55D84358A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4C43-37F3-834F-A988-6A32B252179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CDB2A-EE50-B707-A0DD-6FBFCA3F3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2C85F-7E8E-9500-3DC2-739ABB174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5C821-FD3C-174B-A5E6-8B22C438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7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F5C2-89F5-B14B-6168-65F0C2B0E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80C1C5-F45F-1AE4-07DC-C187F5346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4C43-37F3-834F-A988-6A32B252179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231F9-AAD8-AAB6-6D20-8152788F3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6AF97-15CA-9A5C-8A43-71490307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5C821-FD3C-174B-A5E6-8B22C438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78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80DBA-2699-BDAD-6240-0EBD6902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4C43-37F3-834F-A988-6A32B252179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1AFEC-19E9-6A2C-BF59-D5002AE45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F9329-C4F1-B9AD-7A4C-0971AACA3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5C821-FD3C-174B-A5E6-8B22C438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0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5366-FDFA-21B3-A867-0B86470A4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5E1B3-7737-66D9-B991-928ABFF1F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6633F-3725-12B6-E16D-2E23C28AA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264F0-7CCA-2672-C708-4B7BEF520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4C43-37F3-834F-A988-6A32B252179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D7DE2-DCB4-78B1-626B-6A5B8F5B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F8493-0409-026F-1C03-E3FA1BD33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5C821-FD3C-174B-A5E6-8B22C438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3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834B9-0528-73FF-5A2F-B45D5B8E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9B8B3A-02D2-6891-E584-7597D8C2F5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52BED-BC19-3B6A-39DE-55CC1800A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12067-0345-B703-8FA7-E46AA92F5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44C43-37F3-834F-A988-6A32B252179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029B2-E809-E489-E865-8C97DA75C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3364D-FB09-2702-7D15-5603186A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5C821-FD3C-174B-A5E6-8B22C438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51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D420A6-B9A6-8B9E-13CD-8090028A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6BF9A-3AEB-7C12-D8AC-E64DC7EC8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36095-6FC1-F32A-14F5-77A0FF292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B44C43-37F3-834F-A988-6A32B252179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1CDF6-8400-C72D-7914-F9EA67023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DC510-5BB3-AB08-591F-8ED6B3445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F5C821-FD3C-174B-A5E6-8B22C438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13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mc/articles/PMC9915747/#SD1" TargetMode="External"/><Relationship Id="rId3" Type="http://schemas.openxmlformats.org/officeDocument/2006/relationships/hyperlink" Target="https://academic.oup.com/gigascience/article/9/12/giaa151/6049831" TargetMode="External"/><Relationship Id="rId7" Type="http://schemas.openxmlformats.org/officeDocument/2006/relationships/hyperlink" Target="https://satijalab.org/seurat/reference/findclusters" TargetMode="External"/><Relationship Id="rId2" Type="http://schemas.openxmlformats.org/officeDocument/2006/relationships/hyperlink" Target="https://www.10xgenomics.com/support/software/cell-ranger/latest/analysis/running-pipelines/cr-gex-coun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atijalab.org/seurat/reference/findneighbors" TargetMode="External"/><Relationship Id="rId5" Type="http://schemas.openxmlformats.org/officeDocument/2006/relationships/hyperlink" Target="https://satijalab.org/seurat/articles/sctransform_vignette.html" TargetMode="External"/><Relationship Id="rId4" Type="http://schemas.openxmlformats.org/officeDocument/2006/relationships/hyperlink" Target="https://satijalab.org/seurat/" TargetMode="External"/><Relationship Id="rId9" Type="http://schemas.openxmlformats.org/officeDocument/2006/relationships/hyperlink" Target="https://github.com/HeatherKates/UF_HuBMAPscRNA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D26460-D08E-1A47-DA2A-F1C778E6A8F6}"/>
              </a:ext>
            </a:extLst>
          </p:cNvPr>
          <p:cNvSpPr txBox="1"/>
          <p:nvPr/>
        </p:nvSpPr>
        <p:spPr>
          <a:xfrm>
            <a:off x="783771" y="1251858"/>
            <a:ext cx="108312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</a:t>
            </a:r>
            <a:r>
              <a:rPr lang="en-US" sz="2400" dirty="0" err="1">
                <a:hlinkClick r:id="rId2"/>
              </a:rPr>
              <a:t>cellranger</a:t>
            </a:r>
            <a:r>
              <a:rPr lang="en-US" sz="2400" dirty="0"/>
              <a:t> count performs alignment, filtering, barcode counting, and UMI counting</a:t>
            </a:r>
          </a:p>
          <a:p>
            <a:r>
              <a:rPr lang="en-US" sz="2400" dirty="0"/>
              <a:t>2. </a:t>
            </a:r>
            <a:r>
              <a:rPr lang="en-US" sz="2400" dirty="0" err="1">
                <a:hlinkClick r:id="rId3"/>
              </a:rPr>
              <a:t>SoupX</a:t>
            </a:r>
            <a:r>
              <a:rPr lang="en-US" sz="2400" dirty="0"/>
              <a:t> to remove ambient RNA contamination </a:t>
            </a:r>
          </a:p>
          <a:p>
            <a:r>
              <a:rPr lang="en-US" sz="2400" dirty="0"/>
              <a:t>3. </a:t>
            </a:r>
            <a:r>
              <a:rPr lang="en-US" sz="2400" dirty="0">
                <a:hlinkClick r:id="rId4"/>
              </a:rPr>
              <a:t>Seurat v5</a:t>
            </a:r>
            <a:r>
              <a:rPr lang="en-US" sz="2400" dirty="0"/>
              <a:t> processing on corrected counts</a:t>
            </a:r>
          </a:p>
          <a:p>
            <a:r>
              <a:rPr lang="en-US" sz="2400" dirty="0"/>
              <a:t>	1. Per sample: QC &gt; </a:t>
            </a:r>
            <a:r>
              <a:rPr lang="en-US" sz="2400" dirty="0">
                <a:hlinkClick r:id="rId5"/>
              </a:rPr>
              <a:t>Normalize</a:t>
            </a:r>
            <a:r>
              <a:rPr lang="en-US" sz="2400" dirty="0"/>
              <a:t> &gt; PCA &gt; UMAP &gt; </a:t>
            </a:r>
            <a:r>
              <a:rPr lang="en-US" sz="2400" dirty="0">
                <a:hlinkClick r:id="rId6"/>
              </a:rPr>
              <a:t>Compute nearest neighbors </a:t>
            </a:r>
            <a:r>
              <a:rPr lang="en-US" sz="2400" dirty="0"/>
              <a:t>&gt; </a:t>
            </a:r>
            <a:r>
              <a:rPr lang="en-US" sz="2400" dirty="0">
                <a:hlinkClick r:id="rId7"/>
              </a:rPr>
              <a:t>Identify Clusters</a:t>
            </a:r>
            <a:endParaRPr lang="en-US" sz="2400" dirty="0"/>
          </a:p>
          <a:p>
            <a:r>
              <a:rPr lang="en-US" sz="2400" dirty="0"/>
              <a:t>	2. Combine all samples &gt; </a:t>
            </a:r>
            <a:r>
              <a:rPr lang="en-US" sz="2400" dirty="0">
                <a:hlinkClick r:id="rId5"/>
              </a:rPr>
              <a:t>Normalize </a:t>
            </a:r>
            <a:r>
              <a:rPr lang="en-US" sz="2400" dirty="0"/>
              <a:t> &gt; PCA &gt; UMAP &gt; </a:t>
            </a:r>
            <a:r>
              <a:rPr lang="en-US" sz="2400" dirty="0">
                <a:hlinkClick r:id="rId6"/>
              </a:rPr>
              <a:t>Compute nearest neighbors </a:t>
            </a:r>
            <a:r>
              <a:rPr lang="en-US" sz="2400" dirty="0"/>
              <a:t>&gt; </a:t>
            </a:r>
            <a:r>
              <a:rPr lang="en-US" sz="2400" dirty="0">
                <a:hlinkClick r:id="rId7"/>
              </a:rPr>
              <a:t>Identify Clusters</a:t>
            </a:r>
            <a:endParaRPr lang="en-US" sz="2400" dirty="0"/>
          </a:p>
          <a:p>
            <a:r>
              <a:rPr lang="en-US" sz="2400" dirty="0"/>
              <a:t>4. Assess batch effect (no obvious batch effect, no integration)</a:t>
            </a:r>
          </a:p>
          <a:p>
            <a:r>
              <a:rPr lang="en-US" sz="2400" dirty="0"/>
              <a:t>5. Plot expression of cell type markers in UMAP space </a:t>
            </a:r>
          </a:p>
          <a:p>
            <a:r>
              <a:rPr lang="en-US" sz="2400" dirty="0"/>
              <a:t>	1. Established markers (as listed in </a:t>
            </a:r>
            <a:r>
              <a:rPr lang="en-US" sz="2400" dirty="0">
                <a:hlinkClick r:id="rId8"/>
              </a:rPr>
              <a:t>Elgamal et al. 2023 </a:t>
            </a:r>
            <a:r>
              <a:rPr lang="en-US" sz="2400" dirty="0"/>
              <a:t>)</a:t>
            </a:r>
          </a:p>
          <a:p>
            <a:r>
              <a:rPr lang="en-US" sz="2400" dirty="0"/>
              <a:t>	2. Top cluster markers from </a:t>
            </a:r>
            <a:r>
              <a:rPr lang="en-US" sz="2400" dirty="0">
                <a:hlinkClick r:id="rId8"/>
              </a:rPr>
              <a:t>Elgamal et al. 2023 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96144-B9F8-EFB3-C2A4-F073D8C00E25}"/>
              </a:ext>
            </a:extLst>
          </p:cNvPr>
          <p:cNvSpPr txBox="1"/>
          <p:nvPr/>
        </p:nvSpPr>
        <p:spPr>
          <a:xfrm>
            <a:off x="132144" y="468086"/>
            <a:ext cx="1213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linkClick r:id="rId9"/>
              </a:rPr>
              <a:t>Initial analysis </a:t>
            </a:r>
            <a:r>
              <a:rPr lang="en-US" sz="3600" dirty="0"/>
              <a:t>of snRNA from 16 samples across six donors  </a:t>
            </a:r>
          </a:p>
        </p:txBody>
      </p:sp>
    </p:spTree>
    <p:extLst>
      <p:ext uri="{BB962C8B-B14F-4D97-AF65-F5344CB8AC3E}">
        <p14:creationId xmlns:p14="http://schemas.microsoft.com/office/powerpoint/2010/main" val="2280221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D69F9E-72EA-555E-5463-166A50230E78}"/>
              </a:ext>
            </a:extLst>
          </p:cNvPr>
          <p:cNvSpPr txBox="1"/>
          <p:nvPr/>
        </p:nvSpPr>
        <p:spPr>
          <a:xfrm>
            <a:off x="949463" y="370116"/>
            <a:ext cx="9609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Scaled expression of additional beta cell type markers</a:t>
            </a:r>
          </a:p>
        </p:txBody>
      </p:sp>
      <p:pic>
        <p:nvPicPr>
          <p:cNvPr id="2" name="Picture 1" descr="A grey and white speckled shapes&#10;&#10;Description automatically generated with medium confidence">
            <a:extLst>
              <a:ext uri="{FF2B5EF4-FFF2-40B4-BE49-F238E27FC236}">
                <a16:creationId xmlns:a16="http://schemas.microsoft.com/office/drawing/2014/main" id="{E8F6C51D-2607-2845-517C-A0D1508E5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654" y="1127540"/>
            <a:ext cx="7073661" cy="57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44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D69F9E-72EA-555E-5463-166A50230E78}"/>
              </a:ext>
            </a:extLst>
          </p:cNvPr>
          <p:cNvSpPr txBox="1"/>
          <p:nvPr/>
        </p:nvSpPr>
        <p:spPr>
          <a:xfrm>
            <a:off x="949463" y="370116"/>
            <a:ext cx="1022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Scaled expression of established ductal cell type markers</a:t>
            </a:r>
          </a:p>
        </p:txBody>
      </p:sp>
      <p:pic>
        <p:nvPicPr>
          <p:cNvPr id="3" name="Picture 2" descr="A purple and grey speckled spots&#10;&#10;Description automatically generated with medium confidence">
            <a:extLst>
              <a:ext uri="{FF2B5EF4-FFF2-40B4-BE49-F238E27FC236}">
                <a16:creationId xmlns:a16="http://schemas.microsoft.com/office/drawing/2014/main" id="{69566083-0AF4-8F94-96E2-FE4B3A1C7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41" y="1055914"/>
            <a:ext cx="6936395" cy="55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30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D69F9E-72EA-555E-5463-166A50230E78}"/>
              </a:ext>
            </a:extLst>
          </p:cNvPr>
          <p:cNvSpPr txBox="1"/>
          <p:nvPr/>
        </p:nvSpPr>
        <p:spPr>
          <a:xfrm>
            <a:off x="949463" y="370116"/>
            <a:ext cx="9944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Scaled expression of additional ductal cell type markers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D3A0C96-F2CE-3DAF-4370-F24F29FE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842" y="954891"/>
            <a:ext cx="7124472" cy="583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1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D69F9E-72EA-555E-5463-166A50230E78}"/>
              </a:ext>
            </a:extLst>
          </p:cNvPr>
          <p:cNvSpPr txBox="1"/>
          <p:nvPr/>
        </p:nvSpPr>
        <p:spPr>
          <a:xfrm>
            <a:off x="949463" y="370116"/>
            <a:ext cx="11102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Scaled expression of established endothelial cell type markers</a:t>
            </a:r>
          </a:p>
        </p:txBody>
      </p:sp>
      <p:pic>
        <p:nvPicPr>
          <p:cNvPr id="3" name="Picture 2" descr="A greyscale image of a person's body&#10;&#10;Description automatically generated">
            <a:extLst>
              <a:ext uri="{FF2B5EF4-FFF2-40B4-BE49-F238E27FC236}">
                <a16:creationId xmlns:a16="http://schemas.microsoft.com/office/drawing/2014/main" id="{D7325435-957D-33E9-005C-8CCB315B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210" y="1162378"/>
            <a:ext cx="7125454" cy="569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27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D69F9E-72EA-555E-5463-166A50230E78}"/>
              </a:ext>
            </a:extLst>
          </p:cNvPr>
          <p:cNvSpPr txBox="1"/>
          <p:nvPr/>
        </p:nvSpPr>
        <p:spPr>
          <a:xfrm>
            <a:off x="949463" y="370116"/>
            <a:ext cx="10901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Scaled expression of additional endothelial cell type markers</a:t>
            </a:r>
          </a:p>
        </p:txBody>
      </p:sp>
      <p:pic>
        <p:nvPicPr>
          <p:cNvPr id="3" name="Picture 2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D9D5E4C-5BE8-D31C-3CC0-194431F5E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621" y="1099457"/>
            <a:ext cx="6815704" cy="550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46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D69F9E-72EA-555E-5463-166A50230E78}"/>
              </a:ext>
            </a:extLst>
          </p:cNvPr>
          <p:cNvSpPr txBox="1"/>
          <p:nvPr/>
        </p:nvSpPr>
        <p:spPr>
          <a:xfrm>
            <a:off x="557578" y="185059"/>
            <a:ext cx="11411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Scaled expression of established macrophage cell type markers</a:t>
            </a:r>
          </a:p>
        </p:txBody>
      </p:sp>
    </p:spTree>
    <p:extLst>
      <p:ext uri="{BB962C8B-B14F-4D97-AF65-F5344CB8AC3E}">
        <p14:creationId xmlns:p14="http://schemas.microsoft.com/office/powerpoint/2010/main" val="636102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D69F9E-72EA-555E-5463-166A50230E78}"/>
              </a:ext>
            </a:extLst>
          </p:cNvPr>
          <p:cNvSpPr txBox="1"/>
          <p:nvPr/>
        </p:nvSpPr>
        <p:spPr>
          <a:xfrm>
            <a:off x="949463" y="370116"/>
            <a:ext cx="11123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Scaled expression of additional macrophage cell type markers</a:t>
            </a:r>
          </a:p>
        </p:txBody>
      </p:sp>
      <p:pic>
        <p:nvPicPr>
          <p:cNvPr id="2" name="Picture 1" descr="A group of graphs showing different types of maps&#10;&#10;Description automatically generated with medium confidence">
            <a:extLst>
              <a:ext uri="{FF2B5EF4-FFF2-40B4-BE49-F238E27FC236}">
                <a16:creationId xmlns:a16="http://schemas.microsoft.com/office/drawing/2014/main" id="{F919C5D6-D283-FE58-781A-B7B0A2057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61" y="918521"/>
            <a:ext cx="7146113" cy="575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14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D69F9E-72EA-555E-5463-166A50230E78}"/>
              </a:ext>
            </a:extLst>
          </p:cNvPr>
          <p:cNvSpPr txBox="1"/>
          <p:nvPr/>
        </p:nvSpPr>
        <p:spPr>
          <a:xfrm>
            <a:off x="557578" y="185059"/>
            <a:ext cx="10194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Scaled expression of established mast cell type markers</a:t>
            </a:r>
          </a:p>
        </p:txBody>
      </p:sp>
    </p:spTree>
    <p:extLst>
      <p:ext uri="{BB962C8B-B14F-4D97-AF65-F5344CB8AC3E}">
        <p14:creationId xmlns:p14="http://schemas.microsoft.com/office/powerpoint/2010/main" val="4082650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D69F9E-72EA-555E-5463-166A50230E78}"/>
              </a:ext>
            </a:extLst>
          </p:cNvPr>
          <p:cNvSpPr txBox="1"/>
          <p:nvPr/>
        </p:nvSpPr>
        <p:spPr>
          <a:xfrm>
            <a:off x="949463" y="370116"/>
            <a:ext cx="9792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Scaled expression of additional mast cell type markers</a:t>
            </a:r>
          </a:p>
        </p:txBody>
      </p:sp>
      <p:pic>
        <p:nvPicPr>
          <p:cNvPr id="2" name="Picture 1" descr="A grey and purple dots&#10;&#10;Description automatically generated with medium confidence">
            <a:extLst>
              <a:ext uri="{FF2B5EF4-FFF2-40B4-BE49-F238E27FC236}">
                <a16:creationId xmlns:a16="http://schemas.microsoft.com/office/drawing/2014/main" id="{8A8C2DF2-D2C4-9524-0D3B-BA1652FD0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191" y="1221497"/>
            <a:ext cx="6748694" cy="545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98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D69F9E-72EA-555E-5463-166A50230E78}"/>
              </a:ext>
            </a:extLst>
          </p:cNvPr>
          <p:cNvSpPr txBox="1"/>
          <p:nvPr/>
        </p:nvSpPr>
        <p:spPr>
          <a:xfrm>
            <a:off x="557578" y="185059"/>
            <a:ext cx="10417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Scaled expression of established stellate cell type markers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6B309A69-E226-DF5D-7311-9FDA86E09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732" y="1375245"/>
            <a:ext cx="6336553" cy="515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23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6B6037E-C5BE-1CAE-4358-E834C6B5AD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06"/>
          <a:stretch/>
        </p:blipFill>
        <p:spPr>
          <a:xfrm>
            <a:off x="2390249" y="421756"/>
            <a:ext cx="7772400" cy="617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75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D69F9E-72EA-555E-5463-166A50230E78}"/>
              </a:ext>
            </a:extLst>
          </p:cNvPr>
          <p:cNvSpPr txBox="1"/>
          <p:nvPr/>
        </p:nvSpPr>
        <p:spPr>
          <a:xfrm>
            <a:off x="949463" y="370116"/>
            <a:ext cx="10133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Scaled expression of additional stellate cell type markers</a:t>
            </a:r>
          </a:p>
        </p:txBody>
      </p:sp>
      <p:pic>
        <p:nvPicPr>
          <p:cNvPr id="3" name="Picture 2" descr="A group of graphs showing different types of numbers&#10;&#10;Description automatically generated with medium confidence">
            <a:extLst>
              <a:ext uri="{FF2B5EF4-FFF2-40B4-BE49-F238E27FC236}">
                <a16:creationId xmlns:a16="http://schemas.microsoft.com/office/drawing/2014/main" id="{A7B26491-F252-2BB8-47F5-DBAA587F9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874" y="1110512"/>
            <a:ext cx="7188297" cy="57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35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CDA9D1E8-D032-D634-8778-49BC2E93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37" y="424543"/>
            <a:ext cx="7772400" cy="628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84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6B6037E-C5BE-1CAE-4358-E834C6B5AD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06"/>
          <a:stretch/>
        </p:blipFill>
        <p:spPr>
          <a:xfrm>
            <a:off x="2390249" y="421756"/>
            <a:ext cx="7772400" cy="61749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EDBC0F-EAEE-82CF-6031-A1ED4F919785}"/>
              </a:ext>
            </a:extLst>
          </p:cNvPr>
          <p:cNvSpPr txBox="1"/>
          <p:nvPr/>
        </p:nvSpPr>
        <p:spPr>
          <a:xfrm>
            <a:off x="6858000" y="258679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acinar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FD462-B9EB-DDD1-59D4-785530DBC78E}"/>
              </a:ext>
            </a:extLst>
          </p:cNvPr>
          <p:cNvSpPr txBox="1"/>
          <p:nvPr/>
        </p:nvSpPr>
        <p:spPr>
          <a:xfrm>
            <a:off x="4977063" y="342900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E7D44-DF9E-E0CD-2E57-EB973C6A6E70}"/>
              </a:ext>
            </a:extLst>
          </p:cNvPr>
          <p:cNvSpPr txBox="1"/>
          <p:nvPr/>
        </p:nvSpPr>
        <p:spPr>
          <a:xfrm>
            <a:off x="5503186" y="5470540"/>
            <a:ext cx="10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Stellate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2DEA6-E822-8B0A-E1F1-E795743A12E8}"/>
              </a:ext>
            </a:extLst>
          </p:cNvPr>
          <p:cNvSpPr txBox="1"/>
          <p:nvPr/>
        </p:nvSpPr>
        <p:spPr>
          <a:xfrm>
            <a:off x="4997772" y="3953808"/>
            <a:ext cx="65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AA97-C069-4A45-0AF5-CB280075BD8D}"/>
              </a:ext>
            </a:extLst>
          </p:cNvPr>
          <p:cNvSpPr txBox="1"/>
          <p:nvPr/>
        </p:nvSpPr>
        <p:spPr>
          <a:xfrm>
            <a:off x="3396915" y="1126958"/>
            <a:ext cx="857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ductal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AEA8F-3EB5-745C-C8DE-A821118260C7}"/>
              </a:ext>
            </a:extLst>
          </p:cNvPr>
          <p:cNvSpPr txBox="1"/>
          <p:nvPr/>
        </p:nvSpPr>
        <p:spPr>
          <a:xfrm>
            <a:off x="7531768" y="5285874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endothelial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2857F-F4ED-7956-934F-3078ECE14425}"/>
              </a:ext>
            </a:extLst>
          </p:cNvPr>
          <p:cNvSpPr txBox="1"/>
          <p:nvPr/>
        </p:nvSpPr>
        <p:spPr>
          <a:xfrm>
            <a:off x="6530185" y="4323140"/>
            <a:ext cx="222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Macrophage + mast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02921-E670-F3DF-EF45-4D6982D7A9E5}"/>
              </a:ext>
            </a:extLst>
          </p:cNvPr>
          <p:cNvSpPr txBox="1"/>
          <p:nvPr/>
        </p:nvSpPr>
        <p:spPr>
          <a:xfrm>
            <a:off x="1342753" y="-20442"/>
            <a:ext cx="10154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Rough annotation of ”clusters” based on marker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148769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images of different shapes&#10;&#10;Description automatically generated with medium confidence">
            <a:extLst>
              <a:ext uri="{FF2B5EF4-FFF2-40B4-BE49-F238E27FC236}">
                <a16:creationId xmlns:a16="http://schemas.microsoft.com/office/drawing/2014/main" id="{02863551-9B19-2087-F41F-EFE549D2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408" y="1316525"/>
            <a:ext cx="6853335" cy="5541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D69F9E-72EA-555E-5463-166A50230E78}"/>
              </a:ext>
            </a:extLst>
          </p:cNvPr>
          <p:cNvSpPr txBox="1"/>
          <p:nvPr/>
        </p:nvSpPr>
        <p:spPr>
          <a:xfrm>
            <a:off x="949463" y="370116"/>
            <a:ext cx="10293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Scaled expression of established acinar cell type markers</a:t>
            </a:r>
          </a:p>
        </p:txBody>
      </p:sp>
    </p:spTree>
    <p:extLst>
      <p:ext uri="{BB962C8B-B14F-4D97-AF65-F5344CB8AC3E}">
        <p14:creationId xmlns:p14="http://schemas.microsoft.com/office/powerpoint/2010/main" val="271023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D69F9E-72EA-555E-5463-166A50230E78}"/>
              </a:ext>
            </a:extLst>
          </p:cNvPr>
          <p:cNvSpPr txBox="1"/>
          <p:nvPr/>
        </p:nvSpPr>
        <p:spPr>
          <a:xfrm>
            <a:off x="949463" y="370116"/>
            <a:ext cx="10008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Scaled expression of additional acinar cell type markers</a:t>
            </a:r>
          </a:p>
        </p:txBody>
      </p:sp>
      <p:pic>
        <p:nvPicPr>
          <p:cNvPr id="5" name="Picture 4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70A17CEE-0F67-CF1A-DC36-18D39A56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439" y="954891"/>
            <a:ext cx="7250621" cy="57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60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D69F9E-72EA-555E-5463-166A50230E78}"/>
              </a:ext>
            </a:extLst>
          </p:cNvPr>
          <p:cNvSpPr txBox="1"/>
          <p:nvPr/>
        </p:nvSpPr>
        <p:spPr>
          <a:xfrm>
            <a:off x="949463" y="370116"/>
            <a:ext cx="1009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Scaled expression of established alpha cell type markers</a:t>
            </a:r>
          </a:p>
        </p:txBody>
      </p:sp>
    </p:spTree>
    <p:extLst>
      <p:ext uri="{BB962C8B-B14F-4D97-AF65-F5344CB8AC3E}">
        <p14:creationId xmlns:p14="http://schemas.microsoft.com/office/powerpoint/2010/main" val="3419144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D69F9E-72EA-555E-5463-166A50230E78}"/>
              </a:ext>
            </a:extLst>
          </p:cNvPr>
          <p:cNvSpPr txBox="1"/>
          <p:nvPr/>
        </p:nvSpPr>
        <p:spPr>
          <a:xfrm>
            <a:off x="949463" y="370116"/>
            <a:ext cx="9813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Scaled expression of additional alpha cell type markers</a:t>
            </a:r>
          </a:p>
        </p:txBody>
      </p:sp>
      <p:pic>
        <p:nvPicPr>
          <p:cNvPr id="2" name="Picture 1" descr="A comparison of a diagram&#10;&#10;Description automatically generated with medium confidence">
            <a:extLst>
              <a:ext uri="{FF2B5EF4-FFF2-40B4-BE49-F238E27FC236}">
                <a16:creationId xmlns:a16="http://schemas.microsoft.com/office/drawing/2014/main" id="{4694EB87-E266-D366-FAA3-AE9C5E03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728" y="1562508"/>
            <a:ext cx="6175506" cy="492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0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D69F9E-72EA-555E-5463-166A50230E78}"/>
              </a:ext>
            </a:extLst>
          </p:cNvPr>
          <p:cNvSpPr txBox="1"/>
          <p:nvPr/>
        </p:nvSpPr>
        <p:spPr>
          <a:xfrm>
            <a:off x="949463" y="370116"/>
            <a:ext cx="9977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Scaled expression of established beta cell type markers</a:t>
            </a:r>
          </a:p>
        </p:txBody>
      </p:sp>
      <p:pic>
        <p:nvPicPr>
          <p:cNvPr id="3" name="Picture 2" descr="A grey and white speckled shapes&#10;&#10;Description automatically generated with medium confidence">
            <a:extLst>
              <a:ext uri="{FF2B5EF4-FFF2-40B4-BE49-F238E27FC236}">
                <a16:creationId xmlns:a16="http://schemas.microsoft.com/office/drawing/2014/main" id="{BC53BE98-0FAA-55BC-0EDE-9D5BA96D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654" y="1127540"/>
            <a:ext cx="7073661" cy="57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03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280</Words>
  <Application>Microsoft Macintosh PowerPoint</Application>
  <PresentationFormat>Widescreen</PresentationFormat>
  <Paragraphs>34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Kates,Heather R</dc:creator>
  <cp:lastModifiedBy>Kates,Heather R</cp:lastModifiedBy>
  <cp:revision>19</cp:revision>
  <dcterms:created xsi:type="dcterms:W3CDTF">2024-08-28T19:10:18Z</dcterms:created>
  <dcterms:modified xsi:type="dcterms:W3CDTF">2024-08-28T20:19:41Z</dcterms:modified>
</cp:coreProperties>
</file>